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embeddedFontLs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Century Gothic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gEiBQwtQfofdViQr9tt7yEgb71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72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827959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81" name="Google Shape;81;p32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3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4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4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4" name="Google Shape;94;p34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5" name="Google Shape;95;p3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34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3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5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3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6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36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36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36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36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36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4" name="Google Shape;114;p3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3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3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7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37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3" name="Google Shape;123;p37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37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37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6" name="Google Shape;126;p37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7" name="Google Shape;127;p37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37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9" name="Google Shape;129;p37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30" name="Google Shape;130;p37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37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3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8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8" name="Google Shape;138;p3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9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9"/>
          <p:cNvSpPr txBox="1">
            <a:spLocks noGrp="1"/>
          </p:cNvSpPr>
          <p:nvPr>
            <p:ph type="body" idx="1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4" name="Google Shape;144;p3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0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1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74" name="Google Shape;74;p31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2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2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2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2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"/>
          <p:cNvSpPr txBox="1">
            <a:spLocks noGrp="1"/>
          </p:cNvSpPr>
          <p:nvPr>
            <p:ph type="ctrTitle"/>
          </p:nvPr>
        </p:nvSpPr>
        <p:spPr>
          <a:xfrm>
            <a:off x="1371600" y="1600200"/>
            <a:ext cx="9305034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ctr">
              <a:buClr>
                <a:schemeClr val="accent1"/>
              </a:buClr>
              <a:buSzPts val="4000"/>
            </a:pPr>
            <a:r>
              <a:rPr lang="en-US" sz="4000" b="1" dirty="0"/>
              <a:t>Educational Exam Management System </a:t>
            </a:r>
            <a:endParaRPr sz="4000" u="sng" dirty="0">
              <a:solidFill>
                <a:srgbClr val="CCE583"/>
              </a:solidFill>
            </a:endParaRPr>
          </a:p>
        </p:txBody>
      </p:sp>
      <p:sp>
        <p:nvSpPr>
          <p:cNvPr id="155" name="Google Shape;155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571500"/>
            <a:ext cx="932793" cy="8161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191000" y="4800600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Desktop Application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"/>
          <p:cNvSpPr txBox="1">
            <a:spLocks noGrp="1"/>
          </p:cNvSpPr>
          <p:nvPr>
            <p:ph type="title"/>
          </p:nvPr>
        </p:nvSpPr>
        <p:spPr>
          <a:xfrm>
            <a:off x="1413366" y="293534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u="sng"/>
              <a:t>Welcome Page of Desktop App.:</a:t>
            </a:r>
            <a:endParaRPr b="1" u="sng"/>
          </a:p>
        </p:txBody>
      </p:sp>
      <p:pic>
        <p:nvPicPr>
          <p:cNvPr id="253" name="Google Shape;253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52612" y="1766914"/>
            <a:ext cx="6706092" cy="4403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728" y="293534"/>
            <a:ext cx="872432" cy="763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"/>
          <p:cNvSpPr txBox="1">
            <a:spLocks noGrp="1"/>
          </p:cNvSpPr>
          <p:nvPr>
            <p:ph type="title"/>
          </p:nvPr>
        </p:nvSpPr>
        <p:spPr>
          <a:xfrm>
            <a:off x="1413366" y="293534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u="sng"/>
              <a:t>- Instructor controls:</a:t>
            </a:r>
            <a:endParaRPr b="1" u="sng"/>
          </a:p>
        </p:txBody>
      </p:sp>
      <p:pic>
        <p:nvPicPr>
          <p:cNvPr id="260" name="Google Shape;26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728" y="293534"/>
            <a:ext cx="872432" cy="763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117302" y="1201275"/>
            <a:ext cx="7077732" cy="5223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"/>
          <p:cNvSpPr txBox="1">
            <a:spLocks noGrp="1"/>
          </p:cNvSpPr>
          <p:nvPr>
            <p:ph type="title"/>
          </p:nvPr>
        </p:nvSpPr>
        <p:spPr>
          <a:xfrm>
            <a:off x="1413366" y="293534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u="sng"/>
              <a:t>- Exam creation &amp; Correction:</a:t>
            </a:r>
            <a:endParaRPr b="1" u="sng"/>
          </a:p>
        </p:txBody>
      </p:sp>
      <p:pic>
        <p:nvPicPr>
          <p:cNvPr id="267" name="Google Shape;26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728" y="293534"/>
            <a:ext cx="872432" cy="763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792944" y="1326202"/>
            <a:ext cx="4315084" cy="445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28450" y="1326202"/>
            <a:ext cx="4762500" cy="445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"/>
          <p:cNvSpPr txBox="1">
            <a:spLocks noGrp="1"/>
          </p:cNvSpPr>
          <p:nvPr>
            <p:ph type="title"/>
          </p:nvPr>
        </p:nvSpPr>
        <p:spPr>
          <a:xfrm>
            <a:off x="1413366" y="293534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b="1" u="sng"/>
              <a:t>-Start attempting Questions:</a:t>
            </a:r>
            <a:endParaRPr b="1" u="sng"/>
          </a:p>
        </p:txBody>
      </p:sp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728" y="293534"/>
            <a:ext cx="872432" cy="763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75944" y="1383555"/>
            <a:ext cx="8765628" cy="5064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452718"/>
            <a:ext cx="7079034" cy="842682"/>
          </a:xfrm>
        </p:spPr>
        <p:txBody>
          <a:bodyPr/>
          <a:lstStyle/>
          <a:p>
            <a:r>
              <a:rPr lang="en-US" sz="3200" b="1" u="sng" dirty="0" smtClean="0"/>
              <a:t>Dashboards in Application</a:t>
            </a:r>
            <a:endParaRPr lang="en-US" sz="3200" b="1" u="sng" dirty="0"/>
          </a:p>
        </p:txBody>
      </p:sp>
      <p:pic>
        <p:nvPicPr>
          <p:cNvPr id="4" name="Google Shape;27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708" y="293534"/>
            <a:ext cx="872432" cy="763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08" y="1600200"/>
            <a:ext cx="1034249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86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1" descr="abstract design"/>
          <p:cNvPicPr preferRelativeResize="0"/>
          <p:nvPr/>
        </p:nvPicPr>
        <p:blipFill rotWithShape="1">
          <a:blip r:embed="rId4">
            <a:alphaModFix amt="25000"/>
          </a:blip>
          <a:srcRect t="18308" r="6817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1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284" name="Google Shape;284;p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title"/>
          </p:nvPr>
        </p:nvSpPr>
        <p:spPr>
          <a:xfrm>
            <a:off x="1182138" y="47833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Century Gothic"/>
              <a:buNone/>
            </a:pPr>
            <a:r>
              <a:rPr lang="en-US" sz="3200" b="1" u="sng">
                <a:solidFill>
                  <a:srgbClr val="92D050"/>
                </a:solidFill>
              </a:rPr>
              <a:t>Introduction:</a:t>
            </a:r>
            <a:br>
              <a:rPr lang="en-US" sz="3200" b="1" u="sng">
                <a:solidFill>
                  <a:srgbClr val="92D050"/>
                </a:solidFill>
              </a:rPr>
            </a:br>
            <a:r>
              <a:rPr lang="en-US" sz="3200" b="1" u="sng">
                <a:solidFill>
                  <a:srgbClr val="92D050"/>
                </a:solidFill>
              </a:rPr>
              <a:t>Why Exam system?</a:t>
            </a:r>
            <a:r>
              <a:rPr lang="en-US" b="1" u="sng"/>
              <a:t/>
            </a:r>
            <a:br>
              <a:rPr lang="en-US" b="1" u="sng"/>
            </a:br>
            <a:endParaRPr b="1" u="sng"/>
          </a:p>
        </p:txBody>
      </p:sp>
      <p:sp>
        <p:nvSpPr>
          <p:cNvPr id="163" name="Google Shape;163;p2"/>
          <p:cNvSpPr txBox="1">
            <a:spLocks noGrp="1"/>
          </p:cNvSpPr>
          <p:nvPr>
            <p:ph type="body" idx="1"/>
          </p:nvPr>
        </p:nvSpPr>
        <p:spPr>
          <a:xfrm>
            <a:off x="725214" y="1692166"/>
            <a:ext cx="6642538" cy="376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US"/>
              <a:t>Examination system will reduce effort done by student and Instructors.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US"/>
              <a:t>Auto Grading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US"/>
              <a:t>Automation of exam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US"/>
              <a:t>Flexible assessment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US"/>
              <a:t>Time Saver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US"/>
              <a:t>Can be given at any time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US"/>
              <a:t>More Security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</p:txBody>
      </p:sp>
      <p:pic>
        <p:nvPicPr>
          <p:cNvPr id="164" name="Google Shape;164;p2"/>
          <p:cNvPicPr preferRelativeResize="0"/>
          <p:nvPr/>
        </p:nvPicPr>
        <p:blipFill rotWithShape="1">
          <a:blip r:embed="rId3">
            <a:alphaModFix/>
          </a:blip>
          <a:srcRect l="15983" t="4534" r="12615"/>
          <a:stretch/>
        </p:blipFill>
        <p:spPr>
          <a:xfrm>
            <a:off x="7577958" y="1692166"/>
            <a:ext cx="3678621" cy="3541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159" y="557048"/>
            <a:ext cx="774168" cy="620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934" y="355709"/>
            <a:ext cx="932793" cy="8161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"/>
          <p:cNvSpPr txBox="1"/>
          <p:nvPr/>
        </p:nvSpPr>
        <p:spPr>
          <a:xfrm>
            <a:off x="1617425" y="293313"/>
            <a:ext cx="8453158" cy="400110"/>
          </a:xfrm>
          <a:prstGeom prst="rect">
            <a:avLst/>
          </a:prstGeom>
          <a:gradFill>
            <a:gsLst>
              <a:gs pos="0">
                <a:srgbClr val="BBDB5F"/>
              </a:gs>
              <a:gs pos="100000">
                <a:srgbClr val="88A928"/>
              </a:gs>
            </a:gsLst>
            <a:lin ang="5400000" scaled="0"/>
          </a:grad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Process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"/>
          <p:cNvSpPr/>
          <p:nvPr/>
        </p:nvSpPr>
        <p:spPr>
          <a:xfrm rot="-5400000">
            <a:off x="1297653" y="3697259"/>
            <a:ext cx="4207960" cy="1586703"/>
          </a:xfrm>
          <a:custGeom>
            <a:avLst/>
            <a:gdLst/>
            <a:ahLst/>
            <a:cxnLst/>
            <a:rect l="l" t="t" r="r" b="b"/>
            <a:pathLst>
              <a:path w="3735" h="1395" extrusionOk="0">
                <a:moveTo>
                  <a:pt x="2969" y="207"/>
                </a:moveTo>
                <a:cubicBezTo>
                  <a:pt x="2969" y="206"/>
                  <a:pt x="2969" y="206"/>
                  <a:pt x="2969" y="206"/>
                </a:cubicBezTo>
                <a:cubicBezTo>
                  <a:pt x="2969" y="206"/>
                  <a:pt x="2969" y="206"/>
                  <a:pt x="2969" y="206"/>
                </a:cubicBezTo>
                <a:cubicBezTo>
                  <a:pt x="3095" y="206"/>
                  <a:pt x="3221" y="254"/>
                  <a:pt x="3317" y="350"/>
                </a:cubicBezTo>
                <a:cubicBezTo>
                  <a:pt x="3508" y="542"/>
                  <a:pt x="3508" y="853"/>
                  <a:pt x="3317" y="1045"/>
                </a:cubicBezTo>
                <a:cubicBezTo>
                  <a:pt x="3221" y="1141"/>
                  <a:pt x="3095" y="1188"/>
                  <a:pt x="2969" y="1189"/>
                </a:cubicBezTo>
                <a:cubicBezTo>
                  <a:pt x="2844" y="1189"/>
                  <a:pt x="2718" y="1141"/>
                  <a:pt x="2622" y="1045"/>
                </a:cubicBezTo>
                <a:cubicBezTo>
                  <a:pt x="2476" y="1191"/>
                  <a:pt x="2476" y="1191"/>
                  <a:pt x="2476" y="1191"/>
                </a:cubicBezTo>
                <a:cubicBezTo>
                  <a:pt x="2612" y="1327"/>
                  <a:pt x="2791" y="1395"/>
                  <a:pt x="2969" y="1395"/>
                </a:cubicBezTo>
                <a:cubicBezTo>
                  <a:pt x="3148" y="1395"/>
                  <a:pt x="3326" y="1327"/>
                  <a:pt x="3462" y="1191"/>
                </a:cubicBezTo>
                <a:cubicBezTo>
                  <a:pt x="3735" y="918"/>
                  <a:pt x="3735" y="477"/>
                  <a:pt x="3462" y="204"/>
                </a:cubicBezTo>
                <a:cubicBezTo>
                  <a:pt x="3326" y="68"/>
                  <a:pt x="3148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7"/>
                  <a:pt x="0" y="207"/>
                  <a:pt x="0" y="207"/>
                </a:cubicBezTo>
                <a:lnTo>
                  <a:pt x="2969" y="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"/>
          <p:cNvSpPr/>
          <p:nvPr/>
        </p:nvSpPr>
        <p:spPr>
          <a:xfrm rot="-5400000">
            <a:off x="3647302" y="3481046"/>
            <a:ext cx="1419316" cy="1740142"/>
          </a:xfrm>
          <a:custGeom>
            <a:avLst/>
            <a:gdLst/>
            <a:ahLst/>
            <a:cxnLst/>
            <a:rect l="l" t="t" r="r" b="b"/>
            <a:pathLst>
              <a:path w="1258" h="1530" extrusionOk="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"/>
          <p:cNvSpPr/>
          <p:nvPr/>
        </p:nvSpPr>
        <p:spPr>
          <a:xfrm rot="5400000">
            <a:off x="4602637" y="2226218"/>
            <a:ext cx="1419316" cy="1740142"/>
          </a:xfrm>
          <a:custGeom>
            <a:avLst/>
            <a:gdLst/>
            <a:ahLst/>
            <a:cxnLst/>
            <a:rect l="l" t="t" r="r" b="b"/>
            <a:pathLst>
              <a:path w="1258" h="1530" extrusionOk="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"/>
          <p:cNvSpPr/>
          <p:nvPr/>
        </p:nvSpPr>
        <p:spPr>
          <a:xfrm rot="5400000">
            <a:off x="6071363" y="2163444"/>
            <a:ext cx="4207960" cy="1586703"/>
          </a:xfrm>
          <a:custGeom>
            <a:avLst/>
            <a:gdLst/>
            <a:ahLst/>
            <a:cxnLst/>
            <a:rect l="l" t="t" r="r" b="b"/>
            <a:pathLst>
              <a:path w="3735" h="1395" extrusionOk="0">
                <a:moveTo>
                  <a:pt x="2969" y="207"/>
                </a:moveTo>
                <a:cubicBezTo>
                  <a:pt x="2969" y="206"/>
                  <a:pt x="2969" y="206"/>
                  <a:pt x="2969" y="206"/>
                </a:cubicBezTo>
                <a:cubicBezTo>
                  <a:pt x="2969" y="206"/>
                  <a:pt x="2969" y="206"/>
                  <a:pt x="2969" y="206"/>
                </a:cubicBezTo>
                <a:cubicBezTo>
                  <a:pt x="3095" y="206"/>
                  <a:pt x="3221" y="254"/>
                  <a:pt x="3317" y="350"/>
                </a:cubicBezTo>
                <a:cubicBezTo>
                  <a:pt x="3508" y="542"/>
                  <a:pt x="3508" y="853"/>
                  <a:pt x="3317" y="1045"/>
                </a:cubicBezTo>
                <a:cubicBezTo>
                  <a:pt x="3221" y="1141"/>
                  <a:pt x="3095" y="1188"/>
                  <a:pt x="2969" y="1189"/>
                </a:cubicBezTo>
                <a:cubicBezTo>
                  <a:pt x="2844" y="1189"/>
                  <a:pt x="2718" y="1141"/>
                  <a:pt x="2622" y="1045"/>
                </a:cubicBezTo>
                <a:cubicBezTo>
                  <a:pt x="2476" y="1191"/>
                  <a:pt x="2476" y="1191"/>
                  <a:pt x="2476" y="1191"/>
                </a:cubicBezTo>
                <a:cubicBezTo>
                  <a:pt x="2612" y="1327"/>
                  <a:pt x="2791" y="1395"/>
                  <a:pt x="2969" y="1395"/>
                </a:cubicBezTo>
                <a:cubicBezTo>
                  <a:pt x="3148" y="1395"/>
                  <a:pt x="3326" y="1327"/>
                  <a:pt x="3462" y="1191"/>
                </a:cubicBezTo>
                <a:cubicBezTo>
                  <a:pt x="3735" y="918"/>
                  <a:pt x="3735" y="477"/>
                  <a:pt x="3462" y="204"/>
                </a:cubicBezTo>
                <a:cubicBezTo>
                  <a:pt x="3326" y="68"/>
                  <a:pt x="3148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7"/>
                  <a:pt x="0" y="207"/>
                  <a:pt x="0" y="207"/>
                </a:cubicBezTo>
                <a:lnTo>
                  <a:pt x="2969" y="20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"/>
          <p:cNvSpPr/>
          <p:nvPr/>
        </p:nvSpPr>
        <p:spPr>
          <a:xfrm rot="-5400000">
            <a:off x="5559349" y="3481046"/>
            <a:ext cx="1419316" cy="1740142"/>
          </a:xfrm>
          <a:custGeom>
            <a:avLst/>
            <a:gdLst/>
            <a:ahLst/>
            <a:cxnLst/>
            <a:rect l="l" t="t" r="r" b="b"/>
            <a:pathLst>
              <a:path w="1258" h="1530" extrusionOk="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"/>
          <p:cNvSpPr/>
          <p:nvPr/>
        </p:nvSpPr>
        <p:spPr>
          <a:xfrm rot="5400000">
            <a:off x="6516061" y="2226218"/>
            <a:ext cx="1419316" cy="1740142"/>
          </a:xfrm>
          <a:custGeom>
            <a:avLst/>
            <a:gdLst/>
            <a:ahLst/>
            <a:cxnLst/>
            <a:rect l="l" t="t" r="r" b="b"/>
            <a:pathLst>
              <a:path w="1258" h="1530" extrusionOk="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"/>
          <p:cNvSpPr/>
          <p:nvPr/>
        </p:nvSpPr>
        <p:spPr>
          <a:xfrm>
            <a:off x="4920637" y="2864103"/>
            <a:ext cx="782452" cy="782452"/>
          </a:xfrm>
          <a:prstGeom prst="ellipse">
            <a:avLst/>
          </a:prstGeom>
          <a:solidFill>
            <a:srgbClr val="0E72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3015637" y="2864103"/>
            <a:ext cx="782452" cy="782452"/>
          </a:xfrm>
          <a:prstGeom prst="ellipse">
            <a:avLst/>
          </a:prstGeom>
          <a:solidFill>
            <a:srgbClr val="BB99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82" name="Google Shape;182;p3"/>
          <p:cNvSpPr/>
          <p:nvPr/>
        </p:nvSpPr>
        <p:spPr>
          <a:xfrm>
            <a:off x="6825637" y="2864103"/>
            <a:ext cx="782452" cy="782452"/>
          </a:xfrm>
          <a:prstGeom prst="ellipse">
            <a:avLst/>
          </a:prstGeom>
          <a:solidFill>
            <a:srgbClr val="82A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183" name="Google Shape;183;p3"/>
          <p:cNvSpPr/>
          <p:nvPr/>
        </p:nvSpPr>
        <p:spPr>
          <a:xfrm>
            <a:off x="3968137" y="3816603"/>
            <a:ext cx="782452" cy="782452"/>
          </a:xfrm>
          <a:prstGeom prst="ellipse">
            <a:avLst/>
          </a:prstGeom>
          <a:solidFill>
            <a:srgbClr val="27B2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5898537" y="3816603"/>
            <a:ext cx="782452" cy="782452"/>
          </a:xfrm>
          <a:prstGeom prst="ellipse">
            <a:avLst/>
          </a:prstGeom>
          <a:solidFill>
            <a:srgbClr val="803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85" name="Google Shape;185;p3"/>
          <p:cNvSpPr/>
          <p:nvPr/>
        </p:nvSpPr>
        <p:spPr>
          <a:xfrm>
            <a:off x="7749790" y="3805947"/>
            <a:ext cx="782452" cy="782452"/>
          </a:xfrm>
          <a:prstGeom prst="ellipse">
            <a:avLst/>
          </a:prstGeom>
          <a:solidFill>
            <a:srgbClr val="31B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3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"/>
          <p:cNvSpPr txBox="1"/>
          <p:nvPr/>
        </p:nvSpPr>
        <p:spPr>
          <a:xfrm>
            <a:off x="1404330" y="5942455"/>
            <a:ext cx="10703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/>
          </a:p>
        </p:txBody>
      </p:sp>
      <p:sp>
        <p:nvSpPr>
          <p:cNvPr id="187" name="Google Shape;187;p3"/>
          <p:cNvSpPr txBox="1"/>
          <p:nvPr/>
        </p:nvSpPr>
        <p:spPr>
          <a:xfrm>
            <a:off x="8979789" y="1043112"/>
            <a:ext cx="14580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FINISH</a:t>
            </a:r>
            <a:endParaRPr dirty="0"/>
          </a:p>
        </p:txBody>
      </p:sp>
      <p:sp>
        <p:nvSpPr>
          <p:cNvPr id="188" name="Google Shape;188;p3"/>
          <p:cNvSpPr txBox="1"/>
          <p:nvPr/>
        </p:nvSpPr>
        <p:spPr>
          <a:xfrm>
            <a:off x="2362200" y="1555835"/>
            <a:ext cx="1744653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ENTITY </a:t>
            </a:r>
            <a:r>
              <a:rPr lang="en-US" sz="15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RELATIONSHIP </a:t>
            </a: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DIAGRAM</a:t>
            </a:r>
            <a:endParaRPr sz="15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"/>
          <p:cNvSpPr txBox="1"/>
          <p:nvPr/>
        </p:nvSpPr>
        <p:spPr>
          <a:xfrm>
            <a:off x="4713470" y="1792912"/>
            <a:ext cx="119776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Base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</a:pP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"/>
          <p:cNvSpPr txBox="1"/>
          <p:nvPr/>
        </p:nvSpPr>
        <p:spPr>
          <a:xfrm>
            <a:off x="6580370" y="1792912"/>
            <a:ext cx="153310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Dashboards</a:t>
            </a:r>
            <a:endParaRPr sz="15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"/>
          <p:cNvSpPr txBox="1"/>
          <p:nvPr/>
        </p:nvSpPr>
        <p:spPr>
          <a:xfrm>
            <a:off x="3704594" y="5103547"/>
            <a:ext cx="119776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MAPPING</a:t>
            </a: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"/>
          <p:cNvSpPr txBox="1"/>
          <p:nvPr/>
        </p:nvSpPr>
        <p:spPr>
          <a:xfrm>
            <a:off x="5647694" y="5103547"/>
            <a:ext cx="119776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(SSRS)</a:t>
            </a: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"/>
          <p:cNvSpPr txBox="1"/>
          <p:nvPr/>
        </p:nvSpPr>
        <p:spPr>
          <a:xfrm>
            <a:off x="7514594" y="5103547"/>
            <a:ext cx="119776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Desktop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40175" y="4274911"/>
            <a:ext cx="980680" cy="828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7499" y="4274911"/>
            <a:ext cx="1231072" cy="828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" descr="Visual Basic 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80833" y="5265129"/>
            <a:ext cx="1799758" cy="646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1BA79"/>
              </a:buClr>
              <a:buSzPts val="4400"/>
              <a:buFont typeface="Century Gothic"/>
              <a:buNone/>
            </a:pPr>
            <a:r>
              <a:rPr lang="en-US" sz="4400" u="sng">
                <a:solidFill>
                  <a:srgbClr val="31BA79"/>
                </a:solidFill>
              </a:rPr>
              <a:t>Entity Relationship Diagram</a:t>
            </a:r>
            <a:endParaRPr sz="4400" u="sng">
              <a:solidFill>
                <a:srgbClr val="31BA79"/>
              </a:solidFill>
            </a:endParaRPr>
          </a:p>
        </p:txBody>
      </p:sp>
      <p:sp>
        <p:nvSpPr>
          <p:cNvPr id="202" name="Google Shape;202;p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214" y="478338"/>
            <a:ext cx="774168" cy="62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34032"/>
            <a:ext cx="10631489" cy="4178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1BA79"/>
              </a:buClr>
              <a:buSzPts val="4400"/>
              <a:buFont typeface="Century Gothic"/>
              <a:buNone/>
            </a:pPr>
            <a:r>
              <a:rPr lang="en-US" sz="4400" u="sng">
                <a:solidFill>
                  <a:srgbClr val="31BA79"/>
                </a:solidFill>
              </a:rPr>
              <a:t>Mapping</a:t>
            </a:r>
            <a:endParaRPr sz="4400" u="sng">
              <a:solidFill>
                <a:srgbClr val="31BA79"/>
              </a:solidFill>
            </a:endParaRPr>
          </a:p>
        </p:txBody>
      </p:sp>
      <p:pic>
        <p:nvPicPr>
          <p:cNvPr id="210" name="Google Shape;21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214" y="478338"/>
            <a:ext cx="774168" cy="62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5"/>
          <p:cNvPicPr preferRelativeResize="0"/>
          <p:nvPr/>
        </p:nvPicPr>
        <p:blipFill rotWithShape="1">
          <a:blip r:embed="rId4">
            <a:alphaModFix/>
          </a:blip>
          <a:srcRect r="18801"/>
          <a:stretch/>
        </p:blipFill>
        <p:spPr>
          <a:xfrm>
            <a:off x="725214" y="1600200"/>
            <a:ext cx="10323786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1BA79"/>
              </a:buClr>
              <a:buSzPts val="4400"/>
              <a:buFont typeface="Century Gothic"/>
              <a:buNone/>
            </a:pPr>
            <a:r>
              <a:rPr lang="en-US" sz="4400" u="sng">
                <a:solidFill>
                  <a:srgbClr val="31BA79"/>
                </a:solidFill>
              </a:rPr>
              <a:t>Database Diagram</a:t>
            </a:r>
            <a:endParaRPr sz="4400" u="sng">
              <a:solidFill>
                <a:srgbClr val="31BA79"/>
              </a:solidFill>
            </a:endParaRPr>
          </a:p>
        </p:txBody>
      </p:sp>
      <p:sp>
        <p:nvSpPr>
          <p:cNvPr id="219" name="Google Shape;219;p6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</p:txBody>
      </p:sp>
      <p:pic>
        <p:nvPicPr>
          <p:cNvPr id="220" name="Google Shape;22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214" y="478338"/>
            <a:ext cx="774168" cy="62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3792" y="1600200"/>
            <a:ext cx="9680029" cy="5033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1BA79"/>
              </a:buClr>
              <a:buSzPts val="4400"/>
              <a:buFont typeface="Century Gothic"/>
              <a:buNone/>
            </a:pPr>
            <a:r>
              <a:rPr lang="en-US" sz="4400" u="sng">
                <a:solidFill>
                  <a:srgbClr val="31BA79"/>
                </a:solidFill>
              </a:rPr>
              <a:t>    Data base stored Procedures</a:t>
            </a:r>
            <a:endParaRPr sz="4400" u="sng">
              <a:solidFill>
                <a:srgbClr val="31BA79"/>
              </a:solidFill>
            </a:endParaRPr>
          </a:p>
        </p:txBody>
      </p:sp>
      <p:sp>
        <p:nvSpPr>
          <p:cNvPr id="227" name="Google Shape;227;p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</p:txBody>
      </p:sp>
      <p:pic>
        <p:nvPicPr>
          <p:cNvPr id="228" name="Google Shape;22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214" y="478338"/>
            <a:ext cx="774168" cy="62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910" y="1450428"/>
            <a:ext cx="10184524" cy="514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1BA79"/>
              </a:buClr>
              <a:buSzPts val="4400"/>
              <a:buFont typeface="Century Gothic"/>
              <a:buNone/>
            </a:pPr>
            <a:r>
              <a:rPr lang="en-US" sz="4400" u="sng">
                <a:solidFill>
                  <a:srgbClr val="31BA79"/>
                </a:solidFill>
              </a:rPr>
              <a:t>Sample of Reports(SSRS)</a:t>
            </a:r>
            <a:endParaRPr sz="4400" u="sng">
              <a:solidFill>
                <a:srgbClr val="31BA79"/>
              </a:solidFill>
            </a:endParaRPr>
          </a:p>
        </p:txBody>
      </p:sp>
      <p:sp>
        <p:nvSpPr>
          <p:cNvPr id="235" name="Google Shape;235;p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</p:txBody>
      </p:sp>
      <p:pic>
        <p:nvPicPr>
          <p:cNvPr id="236" name="Google Shape;23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214" y="478338"/>
            <a:ext cx="774168" cy="62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339" y="1525972"/>
            <a:ext cx="6059214" cy="3302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8"/>
          <p:cNvPicPr preferRelativeResize="0"/>
          <p:nvPr/>
        </p:nvPicPr>
        <p:blipFill rotWithShape="1">
          <a:blip r:embed="rId5">
            <a:alphaModFix/>
          </a:blip>
          <a:srcRect t="13179" b="9732"/>
          <a:stretch/>
        </p:blipFill>
        <p:spPr>
          <a:xfrm>
            <a:off x="6348248" y="2662396"/>
            <a:ext cx="5728139" cy="3586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1BA79"/>
              </a:buClr>
              <a:buSzPts val="4400"/>
              <a:buFont typeface="Century Gothic"/>
              <a:buNone/>
            </a:pPr>
            <a:r>
              <a:rPr lang="en-US" sz="4400" u="sng">
                <a:solidFill>
                  <a:srgbClr val="31BA79"/>
                </a:solidFill>
              </a:rPr>
              <a:t>Sample of DashBoards</a:t>
            </a:r>
            <a:endParaRPr sz="4400" u="sng">
              <a:solidFill>
                <a:srgbClr val="31BA79"/>
              </a:solidFill>
            </a:endParaRPr>
          </a:p>
        </p:txBody>
      </p:sp>
      <p:sp>
        <p:nvSpPr>
          <p:cNvPr id="244" name="Google Shape;244;p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</p:txBody>
      </p:sp>
      <p:pic>
        <p:nvPicPr>
          <p:cNvPr id="245" name="Google Shape;24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214" y="478338"/>
            <a:ext cx="774168" cy="62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9991" y="1750444"/>
            <a:ext cx="5574272" cy="4050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3450" y="1750444"/>
            <a:ext cx="5696605" cy="4050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107</Words>
  <Application>Microsoft Office PowerPoint</Application>
  <PresentationFormat>Custom</PresentationFormat>
  <Paragraphs>50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Noto Sans Symbols</vt:lpstr>
      <vt:lpstr>Calibri</vt:lpstr>
      <vt:lpstr>Century Gothic</vt:lpstr>
      <vt:lpstr>Ion</vt:lpstr>
      <vt:lpstr>Educational Exam Management System </vt:lpstr>
      <vt:lpstr>Introduction: Why Exam system? </vt:lpstr>
      <vt:lpstr>PowerPoint Presentation</vt:lpstr>
      <vt:lpstr>Entity Relationship Diagram</vt:lpstr>
      <vt:lpstr>Mapping</vt:lpstr>
      <vt:lpstr>Database Diagram</vt:lpstr>
      <vt:lpstr>    Data base stored Procedures</vt:lpstr>
      <vt:lpstr>Sample of Reports(SSRS)</vt:lpstr>
      <vt:lpstr>Sample of DashBoards</vt:lpstr>
      <vt:lpstr>Welcome Page of Desktop App.:</vt:lpstr>
      <vt:lpstr>- Instructor controls:</vt:lpstr>
      <vt:lpstr>- Exam creation &amp; Correction:</vt:lpstr>
      <vt:lpstr>-Start attempting Questions:</vt:lpstr>
      <vt:lpstr>Dashboards in Application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Educational Exam Management System </dc:title>
  <cp:lastModifiedBy>win 10</cp:lastModifiedBy>
  <cp:revision>2</cp:revision>
  <dcterms:created xsi:type="dcterms:W3CDTF">2022-07-17T13:20:59Z</dcterms:created>
  <dcterms:modified xsi:type="dcterms:W3CDTF">2024-12-14T10:12:42Z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